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4" r:id="rId2"/>
    <p:sldId id="828" r:id="rId3"/>
    <p:sldId id="829" r:id="rId4"/>
    <p:sldId id="821" r:id="rId5"/>
    <p:sldId id="827" r:id="rId6"/>
    <p:sldId id="826" r:id="rId7"/>
    <p:sldId id="304" r:id="rId8"/>
    <p:sldId id="303" r:id="rId9"/>
    <p:sldId id="305" r:id="rId10"/>
    <p:sldId id="275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4660"/>
  </p:normalViewPr>
  <p:slideViewPr>
    <p:cSldViewPr>
      <p:cViewPr varScale="1">
        <p:scale>
          <a:sx n="103" d="100"/>
          <a:sy n="103" d="100"/>
        </p:scale>
        <p:origin x="216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Y="-3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3297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53297"/>
        <a:ext cx="2925385" cy="1729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31999" y="822894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</a:t>
            </a:r>
          </a:p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«Симский механический техникум»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(для 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kick off 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5508104" y="5119241"/>
            <a:ext cx="326739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Игоревна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систематизации библиотечного фонда ГБПОУ «Симский механический техникум»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000" smtClean="0"/>
              <a:t>10</a:t>
            </a:fld>
            <a:endParaRPr lang="ru-RU" sz="1000" dirty="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72893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69" y="37804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547664" y="487842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9570"/>
              </p:ext>
            </p:extLst>
          </p:nvPr>
        </p:nvGraphicFramePr>
        <p:xfrm>
          <a:off x="251519" y="1015049"/>
          <a:ext cx="8468773" cy="518984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104"/>
                <a:gridCol w="1155052"/>
                <a:gridCol w="400045"/>
                <a:gridCol w="2664296"/>
                <a:gridCol w="1080120"/>
                <a:gridCol w="1224136"/>
                <a:gridCol w="1700020"/>
              </a:tblGrid>
              <a:tr h="28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Краткое описание проблемы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решению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709749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расстановки библиотечного фонда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стандарта расстановки библиотечного фонда по системе УДК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Зав. б-кой СМТ,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Воскобойникова Юлия Николаевна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внедрение в работу библиотеки стандарта расстановки библиотечного фонда по системе УДК 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567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Перестановка стеллажей в соответствие с требованиями ППБ и СНип2.08.02-89 (с привлечением обучающихся)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Стандартный порядок расположения стеллажей, увеличение проходов между стендами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567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книг библиотечного фонда в соответствие с требованиями системы УДК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книг библиотечного фонда по системе УДК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425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и размещение новых табличек для стеллажей и полок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библиотечного фонда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709749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Длительное время поиска и выдачи учебной литературы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обучающих семинаров для преподавателей и обучающихся по работе с алфавитным и систематическим каталогами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25.03.2024-18.04.2024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умения у обучающихся работы с каталогами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425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  формы подачи заявки читателя на выдачу книг 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Разработана форма заявки читателя на запрашиваемую литературу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283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алгоритма поиска и выдачи книг читателю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выдачи книг до 2-х минут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1215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 оценка достижения целевых показателей проекта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Достигнуты целевые показатели: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Стандартная расстановка стеллажей.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Номенклатура полок по стеллажам.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Расстановка полок по системе УДК.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Сокращение времени просмотра алфавитного и систематического каталогов читателями до 5 минут.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Сокращение времени обслуживания читателя до 2 минут.  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6256" y="6356348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9680" t="16401" r="8001" b="12201"/>
          <a:stretch/>
        </p:blipFill>
        <p:spPr>
          <a:xfrm>
            <a:off x="873052" y="788811"/>
            <a:ext cx="7664717" cy="5318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3800" t="21651" r="75200" b="67849"/>
          <a:stretch/>
        </p:blipFill>
        <p:spPr>
          <a:xfrm>
            <a:off x="820970" y="1628800"/>
            <a:ext cx="1800200" cy="7200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71840" t="77300" r="3800" b="8001"/>
          <a:stretch/>
        </p:blipFill>
        <p:spPr>
          <a:xfrm>
            <a:off x="6449537" y="5321094"/>
            <a:ext cx="2088232" cy="10081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70160" t="22700" r="8841" b="67850"/>
          <a:stretch/>
        </p:blipFill>
        <p:spPr>
          <a:xfrm>
            <a:off x="6366733" y="1592897"/>
            <a:ext cx="220024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4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412095"/>
            <a:ext cx="2133600" cy="365125"/>
          </a:xfrm>
        </p:spPr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" t="3030" b="6787"/>
          <a:stretch/>
        </p:blipFill>
        <p:spPr>
          <a:xfrm>
            <a:off x="2339752" y="539649"/>
            <a:ext cx="4363953" cy="5777478"/>
          </a:xfr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2308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724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2396330" y="567429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0" y="1115573"/>
            <a:ext cx="1809448" cy="2374690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08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5516"/>
          <a:stretch/>
        </p:blipFill>
        <p:spPr>
          <a:xfrm>
            <a:off x="4918713" y="3831730"/>
            <a:ext cx="1718998" cy="2446743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t="3924" r="13970" b="18774"/>
          <a:stretch/>
        </p:blipFill>
        <p:spPr>
          <a:xfrm>
            <a:off x="2421531" y="3831730"/>
            <a:ext cx="1914806" cy="2477590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439007" y="199503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Воскобойникова Юлия Николаевна, Заведующий библиотекой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«Симский механический техникум»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2287" y="4916765"/>
            <a:ext cx="22692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Кидяйкин Кирилл,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привлекаемый обучающийся, группаТД-3А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0663" y="4951323"/>
            <a:ext cx="21657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 Николай,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привлекаемый обучающийся,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руппа ТД-3Б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2433093" y="1410395"/>
            <a:ext cx="435092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2474120" y="3159940"/>
            <a:ext cx="36724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 –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84016" y="6343878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89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67995" y="6348112"/>
            <a:ext cx="2133600" cy="365125"/>
          </a:xfrm>
        </p:spPr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64" y="42278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28464" y="188677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9382" y="549674"/>
            <a:ext cx="8062213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стенда проекта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</a:t>
            </a:r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1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Симский </a:t>
            </a:r>
            <a:r>
              <a:rPr lang="ru-RU" sz="1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механический техникум»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t="8547" r="17625" b="3254"/>
          <a:stretch/>
        </p:blipFill>
        <p:spPr>
          <a:xfrm>
            <a:off x="611559" y="1140895"/>
            <a:ext cx="8255289" cy="5168425"/>
          </a:xfrm>
        </p:spPr>
      </p:pic>
    </p:spTree>
    <p:extLst>
      <p:ext uri="{BB962C8B-B14F-4D97-AF65-F5344CB8AC3E}">
        <p14:creationId xmlns:p14="http://schemas.microsoft.com/office/powerpoint/2010/main" val="950287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67480" y="694391"/>
            <a:ext cx="88936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текущего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ГБПОУ «Симский механический техникум»</a:t>
            </a:r>
          </a:p>
        </p:txBody>
      </p:sp>
      <p:sp>
        <p:nvSpPr>
          <p:cNvPr id="49" name="Прямоугольник 54"/>
          <p:cNvSpPr>
            <a:spLocks noChangeArrowheads="1"/>
          </p:cNvSpPr>
          <p:nvPr/>
        </p:nvSpPr>
        <p:spPr bwMode="auto">
          <a:xfrm>
            <a:off x="473296" y="4567199"/>
            <a:ext cx="147652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/>
              <a:t>7</a:t>
            </a:r>
          </a:p>
        </p:txBody>
      </p:sp>
      <p:sp>
        <p:nvSpPr>
          <p:cNvPr id="17" name="TextBox 48"/>
          <p:cNvSpPr txBox="1">
            <a:spLocks noChangeArrowheads="1"/>
          </p:cNvSpPr>
          <p:nvPr/>
        </p:nvSpPr>
        <p:spPr bwMode="auto">
          <a:xfrm>
            <a:off x="4700698" y="4551910"/>
            <a:ext cx="4003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56,27 час.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297959"/>
              </p:ext>
            </p:extLst>
          </p:nvPr>
        </p:nvGraphicFramePr>
        <p:xfrm>
          <a:off x="473296" y="4978166"/>
          <a:ext cx="3158335" cy="85342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1583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расстановки библиотечного фонда</a:t>
                      </a:r>
                      <a:endParaRPr lang="ru-RU" alt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Длительное время поиска</a:t>
                      </a:r>
                      <a:r>
                        <a:rPr lang="ru-RU" sz="11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выдачи учебной литературы</a:t>
                      </a:r>
                      <a:endParaRPr lang="ru-RU" sz="11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281" t="15350" r="2120" b="39500"/>
          <a:stretch/>
        </p:blipFill>
        <p:spPr>
          <a:xfrm>
            <a:off x="393446" y="1420900"/>
            <a:ext cx="8280920" cy="3096344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82" y="623398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375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15973" y="6356729"/>
            <a:ext cx="2133600" cy="365125"/>
          </a:xfrm>
        </p:spPr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97351" y="553758"/>
            <a:ext cx="4798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205252"/>
              </p:ext>
            </p:extLst>
          </p:nvPr>
        </p:nvGraphicFramePr>
        <p:xfrm>
          <a:off x="395536" y="1610189"/>
          <a:ext cx="8229600" cy="393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3200"/>
                <a:gridCol w="2743200"/>
                <a:gridCol w="2743200"/>
              </a:tblGrid>
              <a:tr h="2007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Отсутствие стандарта процесса расстановки библиотечного фонда</a:t>
                      </a:r>
                      <a:endParaRPr lang="ru-RU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соблюдены стандарты УДК и требования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в работу библиотеки стандартов УДК и требований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Длительное время поиска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выдачи учебной литературы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формы подачи заявки читателя и  алгоритма поиска и выдачи книг читателю.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внедрение в работу форму заявки читателя;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бучение читателей работе с каталогами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55632002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ятно 1 60"/>
          <p:cNvSpPr/>
          <p:nvPr/>
        </p:nvSpPr>
        <p:spPr>
          <a:xfrm>
            <a:off x="1424455" y="549616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2740827" y="549616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24437" y="1655388"/>
            <a:ext cx="4135657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федеральном уровне – не выявлены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77382" y="3307037"/>
            <a:ext cx="421447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региональном уровне – не выявлены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97307" y="4578602"/>
            <a:ext cx="4214475" cy="12807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1 Отсутствие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 процесса расстановки библиотечного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фонда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время поиска и выдачи учебной литературы</a:t>
            </a:r>
          </a:p>
        </p:txBody>
      </p:sp>
      <p:sp>
        <p:nvSpPr>
          <p:cNvPr id="2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 smtClean="0"/>
              <a:t>9</a:t>
            </a:r>
            <a:endParaRPr lang="ru-RU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Прямоугольник 5"/>
          <p:cNvSpPr>
            <a:spLocks noChangeArrowheads="1"/>
          </p:cNvSpPr>
          <p:nvPr/>
        </p:nvSpPr>
        <p:spPr bwMode="auto">
          <a:xfrm>
            <a:off x="167480" y="694391"/>
            <a:ext cx="88936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целевого состояния процесса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ГБПОУ «Симский механический техникум»</a:t>
            </a:r>
          </a:p>
        </p:txBody>
      </p:sp>
      <p:sp>
        <p:nvSpPr>
          <p:cNvPr id="1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 smtClean="0"/>
              <a:t>10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121" t="15350" r="3801" b="20600"/>
          <a:stretch/>
        </p:blipFill>
        <p:spPr>
          <a:xfrm>
            <a:off x="277248" y="1415367"/>
            <a:ext cx="8064896" cy="4392488"/>
          </a:xfrm>
          <a:prstGeom prst="rect">
            <a:avLst/>
          </a:prstGeom>
        </p:spPr>
      </p:pic>
      <p:sp>
        <p:nvSpPr>
          <p:cNvPr id="55" name="TextBox 48"/>
          <p:cNvSpPr txBox="1">
            <a:spLocks noChangeArrowheads="1"/>
          </p:cNvSpPr>
          <p:nvPr/>
        </p:nvSpPr>
        <p:spPr bwMode="auto">
          <a:xfrm>
            <a:off x="4614290" y="4645426"/>
            <a:ext cx="30019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улучшению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114475"/>
              </p:ext>
            </p:extLst>
          </p:nvPr>
        </p:nvGraphicFramePr>
        <p:xfrm>
          <a:off x="4309696" y="4967820"/>
          <a:ext cx="3816424" cy="18700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6424"/>
              </a:tblGrid>
              <a:tr h="216579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Создание стандарта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расстановки библиотечного фонда по системе УДК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Перестановка стеллажей,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соответствие с требованиями ППБ и СНиП2.08.02-89 (с привлечением обучающихся)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877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Расположение книг 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библиотечного фонда, в соответствие с требованиями системы УДК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353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Изготовление и размещение новых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табличек для стеллажей и полок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Проведение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обучающих семинаров для преподавателей и обучающихся по работе с алфавитным и систематическим каталогами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2096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Разработка формы подачи заявки читателя на выдачу книг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Разработка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алгоритма поиска и выдачи книг читателю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6861781" y="3026836"/>
            <a:ext cx="21993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– 27,95 час. </a:t>
            </a:r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</TotalTime>
  <Words>613</Words>
  <Application>Microsoft Office PowerPoint</Application>
  <PresentationFormat>Экран (4:3)</PresentationFormat>
  <Paragraphs>136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think-cell Slide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Александр</cp:lastModifiedBy>
  <cp:revision>182</cp:revision>
  <cp:lastPrinted>2024-03-25T07:37:39Z</cp:lastPrinted>
  <dcterms:created xsi:type="dcterms:W3CDTF">2018-08-20T14:01:12Z</dcterms:created>
  <dcterms:modified xsi:type="dcterms:W3CDTF">2024-03-25T08:44:25Z</dcterms:modified>
</cp:coreProperties>
</file>